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88" r:id="rId3"/>
    <p:sldId id="264" r:id="rId4"/>
    <p:sldId id="257" r:id="rId5"/>
    <p:sldId id="265" r:id="rId6"/>
    <p:sldId id="269" r:id="rId7"/>
    <p:sldId id="267" r:id="rId8"/>
    <p:sldId id="268" r:id="rId9"/>
    <p:sldId id="266" r:id="rId10"/>
    <p:sldId id="271" r:id="rId11"/>
    <p:sldId id="272" r:id="rId12"/>
    <p:sldId id="273" r:id="rId13"/>
    <p:sldId id="276" r:id="rId14"/>
    <p:sldId id="279" r:id="rId15"/>
    <p:sldId id="286" r:id="rId16"/>
    <p:sldId id="277" r:id="rId17"/>
    <p:sldId id="280" r:id="rId18"/>
    <p:sldId id="284" r:id="rId19"/>
    <p:sldId id="278" r:id="rId20"/>
    <p:sldId id="281" r:id="rId21"/>
    <p:sldId id="287" r:id="rId22"/>
    <p:sldId id="282" r:id="rId23"/>
    <p:sldId id="285" r:id="rId24"/>
    <p:sldId id="270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7"/>
    <p:restoredTop sz="94719"/>
  </p:normalViewPr>
  <p:slideViewPr>
    <p:cSldViewPr snapToGrid="0" snapToObjects="1">
      <p:cViewPr varScale="1">
        <p:scale>
          <a:sx n="120" d="100"/>
          <a:sy n="120" d="100"/>
        </p:scale>
        <p:origin x="2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D8A5-DE02-1940-ACCA-F7B184BEE301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983A-14B8-0B46-80ED-728A9CBA9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0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D8A5-DE02-1940-ACCA-F7B184BEE301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983A-14B8-0B46-80ED-728A9CBA9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9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D8A5-DE02-1940-ACCA-F7B184BEE301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983A-14B8-0B46-80ED-728A9CBA9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33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D8A5-DE02-1940-ACCA-F7B184BEE301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983A-14B8-0B46-80ED-728A9CBA9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36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D8A5-DE02-1940-ACCA-F7B184BEE301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983A-14B8-0B46-80ED-728A9CBA9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8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D8A5-DE02-1940-ACCA-F7B184BEE301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983A-14B8-0B46-80ED-728A9CBA9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86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D8A5-DE02-1940-ACCA-F7B184BEE301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983A-14B8-0B46-80ED-728A9CBA9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1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D8A5-DE02-1940-ACCA-F7B184BEE301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983A-14B8-0B46-80ED-728A9CBA9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18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D8A5-DE02-1940-ACCA-F7B184BEE301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983A-14B8-0B46-80ED-728A9CBA9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2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D8A5-DE02-1940-ACCA-F7B184BEE301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983A-14B8-0B46-80ED-728A9CBA9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88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D8A5-DE02-1940-ACCA-F7B184BEE301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983A-14B8-0B46-80ED-728A9CBA9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4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8D8A5-DE02-1940-ACCA-F7B184BEE301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983A-14B8-0B46-80ED-728A9CBA9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6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F34E-F77A-4648-86FF-1AEEAC69A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2997" y="4058125"/>
            <a:ext cx="3604497" cy="97283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3300" b="1" dirty="0">
                <a:solidFill>
                  <a:srgbClr val="000000"/>
                </a:solidFill>
              </a:rPr>
              <a:t>The UK productivity problem</a:t>
            </a:r>
            <a:br>
              <a:rPr lang="en-GB" sz="3300" b="1" dirty="0">
                <a:solidFill>
                  <a:srgbClr val="000000"/>
                </a:solidFill>
              </a:rPr>
            </a:br>
            <a:r>
              <a:rPr lang="en-GB" sz="3300" dirty="0">
                <a:solidFill>
                  <a:srgbClr val="000000"/>
                </a:solidFill>
              </a:rPr>
              <a:t>Johnny Lau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45C67-ACE7-0146-B092-671DC986F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3225" y="3429000"/>
            <a:ext cx="3604268" cy="629123"/>
          </a:xfrm>
        </p:spPr>
        <p:txBody>
          <a:bodyPr anchor="b">
            <a:normAutofit/>
          </a:bodyPr>
          <a:lstStyle/>
          <a:p>
            <a:pPr algn="l"/>
            <a:r>
              <a:rPr lang="en-GB" sz="1350" dirty="0">
                <a:solidFill>
                  <a:srgbClr val="000000"/>
                </a:solidFill>
              </a:rPr>
              <a:t>Can we have more for less?</a:t>
            </a:r>
          </a:p>
        </p:txBody>
      </p:sp>
      <p:pic>
        <p:nvPicPr>
          <p:cNvPr id="1025" name="Picture 1" descr="page1image54900544">
            <a:extLst>
              <a:ext uri="{FF2B5EF4-FFF2-40B4-BE49-F238E27FC236}">
                <a16:creationId xmlns:a16="http://schemas.microsoft.com/office/drawing/2014/main" id="{78174AE3-B302-FE48-BD60-1576882A5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353" y="2902130"/>
            <a:ext cx="3106320" cy="17395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54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F364-880F-E34C-8B54-01E9640D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F022CE-61A0-8947-BE05-A580BB16B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4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0201-355A-F449-94FD-BF97612E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1626B-9C7E-D94A-ACAA-6E0DD22E4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E508E-800A-E448-8D3A-0F3905DA5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18"/>
            <a:ext cx="9144000" cy="67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517A-4EA4-3241-951A-FEDA8F4F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1C82-CD94-6948-BA29-A62D1C0DF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78E3E-4D3B-2C4B-855B-8F4099F36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45"/>
            <a:ext cx="9144000" cy="6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2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003C-566B-F945-B7A3-152DA71C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803"/>
            <a:ext cx="7886700" cy="315911"/>
          </a:xfrm>
        </p:spPr>
        <p:txBody>
          <a:bodyPr>
            <a:normAutofit fontScale="90000"/>
          </a:bodyPr>
          <a:lstStyle/>
          <a:p>
            <a:r>
              <a:rPr lang="en-GB"/>
              <a:t>Professional, scientific and technical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23B42F-39C7-504D-8DDA-7B23E0A2E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316" y="681037"/>
            <a:ext cx="8073034" cy="60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78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C4646D-535C-5043-8E87-D2F296C8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803"/>
            <a:ext cx="7886700" cy="315911"/>
          </a:xfrm>
        </p:spPr>
        <p:txBody>
          <a:bodyPr>
            <a:normAutofit fontScale="90000"/>
          </a:bodyPr>
          <a:lstStyle/>
          <a:p>
            <a:r>
              <a:rPr lang="en-GB" dirty="0"/>
              <a:t>Professional, scientific and technical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523B4B-309A-A846-90F3-FE92183BC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1F3609-9E0C-7549-A835-8B71EE087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794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3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E4B26E-323A-DE4C-9D20-E62BDABB8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301" y="1451344"/>
            <a:ext cx="8293395" cy="51833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E7D90B-B6BE-664A-BFF8-A6E504D7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Professional and business services</a:t>
            </a:r>
          </a:p>
        </p:txBody>
      </p:sp>
    </p:spTree>
    <p:extLst>
      <p:ext uri="{BB962C8B-B14F-4D97-AF65-F5344CB8AC3E}">
        <p14:creationId xmlns:p14="http://schemas.microsoft.com/office/powerpoint/2010/main" val="181934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003C-566B-F945-B7A3-152DA71C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803"/>
            <a:ext cx="7886700" cy="315911"/>
          </a:xfrm>
        </p:spPr>
        <p:txBody>
          <a:bodyPr>
            <a:normAutofit fontScale="90000"/>
          </a:bodyPr>
          <a:lstStyle/>
          <a:p>
            <a:r>
              <a:rPr lang="en-GB" dirty="0"/>
              <a:t>Financial and insurance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A1D39-5953-DD4A-9CEC-7E9757DB2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19" y="681037"/>
            <a:ext cx="7807343" cy="582932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D2C81-FE2F-014C-BCA2-6194A359D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235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003C-566B-F945-B7A3-152DA71C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803"/>
            <a:ext cx="7886700" cy="315911"/>
          </a:xfrm>
        </p:spPr>
        <p:txBody>
          <a:bodyPr>
            <a:normAutofit fontScale="90000"/>
          </a:bodyPr>
          <a:lstStyle/>
          <a:p>
            <a:r>
              <a:rPr lang="en-GB" dirty="0"/>
              <a:t>Financial and insurance activities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F3AC62-61C7-C045-8D65-F5E17FAF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EA204E-1100-3344-9C9B-8154115D7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794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5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003C-566B-F945-B7A3-152DA71C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803"/>
            <a:ext cx="7886700" cy="315911"/>
          </a:xfrm>
        </p:spPr>
        <p:txBody>
          <a:bodyPr>
            <a:normAutofit fontScale="90000"/>
          </a:bodyPr>
          <a:lstStyle/>
          <a:p>
            <a:r>
              <a:rPr lang="en-GB" dirty="0"/>
              <a:t>Financial and insurance 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99181-0984-F843-B761-491927AEE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04609-88BC-F44C-A40C-ED78B1BE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197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21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003C-566B-F945-B7A3-152DA71C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4605"/>
            <a:ext cx="7886700" cy="315911"/>
          </a:xfrm>
        </p:spPr>
        <p:txBody>
          <a:bodyPr>
            <a:normAutofit fontScale="90000"/>
          </a:bodyPr>
          <a:lstStyle/>
          <a:p>
            <a:r>
              <a:rPr lang="en-GB" dirty="0"/>
              <a:t>Public admin, defence, education, human health and social work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3B730A5-902D-624F-BD13-5113901F7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60" y="1249325"/>
            <a:ext cx="8973879" cy="56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6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17C7CA-8F9E-1C4E-91C2-5C034CE0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Definition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A2614-9F67-2E4F-A916-E1D6B56A2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i="1">
                <a:solidFill>
                  <a:srgbClr val="000000"/>
                </a:solidFill>
              </a:rPr>
              <a:t>“</a:t>
            </a:r>
            <a:r>
              <a:rPr lang="en-GB" sz="1800" b="1" i="1">
                <a:solidFill>
                  <a:srgbClr val="000000"/>
                </a:solidFill>
              </a:rPr>
              <a:t>Productivity </a:t>
            </a:r>
            <a:r>
              <a:rPr lang="en-GB" sz="1800" i="1">
                <a:solidFill>
                  <a:srgbClr val="000000"/>
                </a:solidFill>
              </a:rPr>
              <a:t>is commonly defined as a ratio between the output volume and the volume of inputs.</a:t>
            </a:r>
          </a:p>
          <a:p>
            <a:pPr marL="0" indent="0">
              <a:buNone/>
            </a:pPr>
            <a:endParaRPr lang="en-GB" sz="1800" i="1">
              <a:solidFill>
                <a:srgbClr val="000000"/>
              </a:solidFill>
            </a:endParaRPr>
          </a:p>
          <a:p>
            <a:r>
              <a:rPr lang="en-GB" sz="1800">
                <a:solidFill>
                  <a:srgbClr val="000000"/>
                </a:solidFill>
              </a:rPr>
              <a:t>How efficiently production inputs, such as labour and capital, are being used in an economy to produce a given level of output.</a:t>
            </a:r>
          </a:p>
          <a:p>
            <a:endParaRPr lang="en-GB" sz="1800">
              <a:solidFill>
                <a:srgbClr val="000000"/>
              </a:solidFill>
            </a:endParaRPr>
          </a:p>
          <a:p>
            <a:r>
              <a:rPr lang="en-GB" sz="1800">
                <a:solidFill>
                  <a:srgbClr val="000000"/>
                </a:solidFill>
              </a:rPr>
              <a:t>Over the past decade, productivity has slowed down globally with the UK lagging behind some other developed economies. </a:t>
            </a:r>
          </a:p>
          <a:p>
            <a:endParaRPr lang="en-GB" sz="1800">
              <a:solidFill>
                <a:srgbClr val="000000"/>
              </a:solidFill>
            </a:endParaRPr>
          </a:p>
          <a:p>
            <a:r>
              <a:rPr lang="en-GB" sz="1800">
                <a:solidFill>
                  <a:srgbClr val="000000"/>
                </a:solidFill>
              </a:rPr>
              <a:t>Productivity is key to the development of local businesses and the wider economy.</a:t>
            </a:r>
          </a:p>
          <a:p>
            <a:endParaRPr lang="en-GB" sz="1800">
              <a:solidFill>
                <a:srgbClr val="000000"/>
              </a:solidFill>
            </a:endParaRPr>
          </a:p>
          <a:p>
            <a:endParaRPr lang="en-GB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71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003C-566B-F945-B7A3-152DA71C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4605"/>
            <a:ext cx="7886700" cy="315911"/>
          </a:xfrm>
        </p:spPr>
        <p:txBody>
          <a:bodyPr>
            <a:normAutofit fontScale="90000"/>
          </a:bodyPr>
          <a:lstStyle/>
          <a:p>
            <a:r>
              <a:rPr lang="en-GB" dirty="0"/>
              <a:t>Public Admin and Defence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93044-E44A-8D43-B8F0-031B115F9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E586AE-E2CD-A24B-90A0-35114AA0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352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22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F719-AC3C-534A-BA6A-0971BB70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Public admin and defence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F837CA-AB08-5E49-AC4A-B8C09C82A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7756628" cy="48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09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003C-566B-F945-B7A3-152DA71C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4605"/>
            <a:ext cx="7886700" cy="315911"/>
          </a:xfrm>
        </p:spPr>
        <p:txBody>
          <a:bodyPr>
            <a:normAutofit fontScale="90000"/>
          </a:bodyPr>
          <a:lstStyle/>
          <a:p>
            <a:r>
              <a:rPr lang="en-GB" dirty="0"/>
              <a:t>Health and education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E19768-98A0-6B49-96D9-4D32D6C5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E6DD70-6AB4-704E-9565-26BFF9E68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693" y="1143794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67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003C-566B-F945-B7A3-152DA71C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4605"/>
            <a:ext cx="7886700" cy="315911"/>
          </a:xfrm>
        </p:spPr>
        <p:txBody>
          <a:bodyPr>
            <a:normAutofit fontScale="90000"/>
          </a:bodyPr>
          <a:lstStyle/>
          <a:p>
            <a:r>
              <a:rPr lang="en-GB" dirty="0"/>
              <a:t>Health and education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C5716E-5DDC-7047-9460-203F4E613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102610"/>
            <a:ext cx="9208621" cy="57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4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0C41E4-DDAA-7248-A18A-7F0E9313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Caveats to the 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79891-023B-7E48-9E62-5DA1F8F5D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r>
              <a:rPr lang="en-GB" sz="2100" dirty="0">
                <a:solidFill>
                  <a:srgbClr val="000000"/>
                </a:solidFill>
              </a:rPr>
              <a:t>More work to be done</a:t>
            </a:r>
          </a:p>
          <a:p>
            <a:r>
              <a:rPr lang="en-GB" sz="2100" dirty="0">
                <a:solidFill>
                  <a:srgbClr val="000000"/>
                </a:solidFill>
              </a:rPr>
              <a:t>”Headline” figures only</a:t>
            </a:r>
          </a:p>
          <a:p>
            <a:r>
              <a:rPr lang="en-GB" sz="2100" dirty="0">
                <a:solidFill>
                  <a:srgbClr val="000000"/>
                </a:solidFill>
              </a:rPr>
              <a:t>Relationships may be more complex / structural /regional/ country specific</a:t>
            </a:r>
          </a:p>
          <a:p>
            <a:r>
              <a:rPr lang="en-GB" sz="2100" dirty="0">
                <a:solidFill>
                  <a:srgbClr val="000000"/>
                </a:solidFill>
              </a:rPr>
              <a:t>Productivity != productivity growth</a:t>
            </a:r>
          </a:p>
          <a:p>
            <a:endParaRPr lang="en-GB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DF80-E96C-F942-A0F1-1ADE7C4F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versus EU28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0E5AA-55B5-0041-8220-4AA2D0C60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Versus EU28 UK is weakest in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Professional, science and business services</a:t>
            </a:r>
          </a:p>
          <a:p>
            <a:pPr lvl="1"/>
            <a:r>
              <a:rPr lang="en-GB" dirty="0"/>
              <a:t>Irish productivity growth versus Croatia</a:t>
            </a:r>
          </a:p>
          <a:p>
            <a:pPr lvl="1"/>
            <a:r>
              <a:rPr lang="en-GB" dirty="0"/>
              <a:t>Switzerland productivity versus Greece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Financial and insurance activities</a:t>
            </a:r>
          </a:p>
          <a:p>
            <a:pPr lvl="1"/>
            <a:r>
              <a:rPr lang="en-GB" dirty="0"/>
              <a:t>Polish and </a:t>
            </a:r>
            <a:r>
              <a:rPr lang="en-GB" dirty="0" err="1"/>
              <a:t>Cazech</a:t>
            </a:r>
            <a:r>
              <a:rPr lang="en-GB" dirty="0"/>
              <a:t> productivity growth versus Estonia</a:t>
            </a:r>
          </a:p>
          <a:p>
            <a:pPr lvl="1"/>
            <a:r>
              <a:rPr lang="en-GB" dirty="0" err="1"/>
              <a:t>Norweigan</a:t>
            </a:r>
            <a:r>
              <a:rPr lang="en-GB" dirty="0"/>
              <a:t> and Luxembourg productivity versus Lithuania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Public admin, defence, education and health</a:t>
            </a:r>
          </a:p>
          <a:p>
            <a:pPr lvl="1"/>
            <a:r>
              <a:rPr lang="en-GB" dirty="0"/>
              <a:t>Latvian productivity growth versus Romania</a:t>
            </a:r>
          </a:p>
          <a:p>
            <a:pPr lvl="1"/>
            <a:r>
              <a:rPr lang="en-GB" dirty="0"/>
              <a:t>Netherlands and Italian productivity versus Sweden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004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1DE6-A784-0946-9441-EAA37C99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for Scotland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5A0A-9378-3845-BC48-39DBBD7EE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Scotland is doing well versus UK in</a:t>
            </a:r>
          </a:p>
          <a:p>
            <a:pPr lvl="0"/>
            <a:r>
              <a:rPr lang="en-GB" dirty="0"/>
              <a:t>Health and education</a:t>
            </a:r>
          </a:p>
          <a:p>
            <a:endParaRPr lang="en-GB" dirty="0"/>
          </a:p>
          <a:p>
            <a:r>
              <a:rPr lang="en-GB" dirty="0"/>
              <a:t>Scotland is doing poorly versus UK in</a:t>
            </a:r>
          </a:p>
          <a:p>
            <a:pPr lvl="0"/>
            <a:r>
              <a:rPr lang="en-GB" dirty="0"/>
              <a:t>Public admin and defence</a:t>
            </a:r>
          </a:p>
          <a:p>
            <a:endParaRPr lang="en-GB" dirty="0"/>
          </a:p>
          <a:p>
            <a:r>
              <a:rPr lang="en-GB" dirty="0"/>
              <a:t>Scotland could be doing better versus UK in</a:t>
            </a:r>
          </a:p>
          <a:p>
            <a:pPr lvl="0"/>
            <a:r>
              <a:rPr lang="en-GB" dirty="0"/>
              <a:t>Financial and insurance activities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34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96FDE2-CAD8-D94E-AD7B-44BC3FED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Approach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2FF23-3435-A44E-AAAC-B244007D9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r>
              <a:rPr lang="en-GB" sz="2100" dirty="0">
                <a:solidFill>
                  <a:srgbClr val="000000"/>
                </a:solidFill>
              </a:rPr>
              <a:t>Fully understand client brief</a:t>
            </a:r>
          </a:p>
          <a:p>
            <a:pPr marL="0" indent="0">
              <a:buNone/>
            </a:pPr>
            <a:endParaRPr lang="en-GB" sz="2100" dirty="0">
              <a:solidFill>
                <a:srgbClr val="000000"/>
              </a:solidFill>
            </a:endParaRPr>
          </a:p>
          <a:p>
            <a:r>
              <a:rPr lang="en-GB" sz="2100" dirty="0">
                <a:solidFill>
                  <a:srgbClr val="000000"/>
                </a:solidFill>
              </a:rPr>
              <a:t>Differentiate from other consultants’ briefs</a:t>
            </a:r>
          </a:p>
          <a:p>
            <a:endParaRPr lang="en-GB" sz="2100" dirty="0">
              <a:solidFill>
                <a:srgbClr val="000000"/>
              </a:solidFill>
            </a:endParaRPr>
          </a:p>
          <a:p>
            <a:r>
              <a:rPr lang="en-GB" sz="2100" dirty="0">
                <a:solidFill>
                  <a:srgbClr val="000000"/>
                </a:solidFill>
              </a:rPr>
              <a:t>Selectivity with the extensive datasets</a:t>
            </a:r>
          </a:p>
          <a:p>
            <a:pPr marL="0" indent="0">
              <a:buNone/>
            </a:pPr>
            <a:endParaRPr lang="en-GB" sz="2100" dirty="0">
              <a:solidFill>
                <a:srgbClr val="000000"/>
              </a:solidFill>
            </a:endParaRPr>
          </a:p>
          <a:p>
            <a:r>
              <a:rPr lang="en-GB" sz="2100" dirty="0">
                <a:solidFill>
                  <a:srgbClr val="000000"/>
                </a:solidFill>
              </a:rPr>
              <a:t>Adding value to the data</a:t>
            </a:r>
          </a:p>
          <a:p>
            <a:pPr marL="0" indent="0">
              <a:buNone/>
            </a:pPr>
            <a:endParaRPr lang="en-GB" sz="2100" dirty="0">
              <a:solidFill>
                <a:srgbClr val="000000"/>
              </a:solidFill>
            </a:endParaRPr>
          </a:p>
          <a:p>
            <a:r>
              <a:rPr lang="en-GB" sz="2100" dirty="0">
                <a:solidFill>
                  <a:srgbClr val="000000"/>
                </a:solidFill>
              </a:rPr>
              <a:t>Providing insight</a:t>
            </a:r>
          </a:p>
          <a:p>
            <a:endParaRPr lang="en-GB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89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9F62BC-94C1-414B-A576-A380B0F5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Client brief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BB4B6-3ABE-DC46-A9EF-E9A2189CD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sz="2100" b="1" dirty="0">
                <a:solidFill>
                  <a:srgbClr val="000000"/>
                </a:solidFill>
              </a:rPr>
              <a:t>How can we improve productivity within Scotland and the UK overall? </a:t>
            </a:r>
          </a:p>
          <a:p>
            <a:pPr marL="0" indent="0">
              <a:buNone/>
            </a:pPr>
            <a:endParaRPr lang="en-GB" sz="2100" dirty="0">
              <a:solidFill>
                <a:srgbClr val="000000"/>
              </a:solidFill>
            </a:endParaRPr>
          </a:p>
          <a:p>
            <a:pPr fontAlgn="auto"/>
            <a:endParaRPr lang="en-GB" sz="2100" dirty="0">
              <a:solidFill>
                <a:srgbClr val="000000"/>
              </a:solidFill>
            </a:endParaRPr>
          </a:p>
          <a:p>
            <a:pPr fontAlgn="auto"/>
            <a:r>
              <a:rPr lang="en-GB" sz="2100" dirty="0">
                <a:solidFill>
                  <a:srgbClr val="000000"/>
                </a:solidFill>
              </a:rPr>
              <a:t>Which industries are lagging behind in terms of productivity and how could they catch up?</a:t>
            </a:r>
          </a:p>
          <a:p>
            <a:pPr marL="0" indent="0" fontAlgn="auto">
              <a:buNone/>
            </a:pPr>
            <a:endParaRPr lang="en-GB" sz="2100" dirty="0">
              <a:solidFill>
                <a:srgbClr val="000000"/>
              </a:solidFill>
            </a:endParaRPr>
          </a:p>
          <a:p>
            <a:r>
              <a:rPr lang="en-GB" sz="2100" dirty="0">
                <a:solidFill>
                  <a:srgbClr val="000000"/>
                </a:solidFill>
              </a:rPr>
              <a:t>What factors can be improved to increase employee and/or business productivity across UK regions? </a:t>
            </a:r>
          </a:p>
          <a:p>
            <a:pPr marL="0" indent="0">
              <a:buNone/>
            </a:pPr>
            <a:endParaRPr lang="en-GB" sz="2100" dirty="0">
              <a:solidFill>
                <a:srgbClr val="000000"/>
              </a:solidFill>
            </a:endParaRPr>
          </a:p>
          <a:p>
            <a:pPr fontAlgn="auto"/>
            <a:r>
              <a:rPr lang="en-GB" sz="2100" dirty="0">
                <a:solidFill>
                  <a:srgbClr val="000000"/>
                </a:solidFill>
              </a:rPr>
              <a:t>Can we predict overall UK productivity rates?  </a:t>
            </a:r>
          </a:p>
          <a:p>
            <a:endParaRPr lang="en-GB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34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ACC4F-E203-6548-B6A6-1250B1A3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94E73-6F11-4E46-9D7A-BB6D5D861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pPr marL="385763" indent="-385763">
              <a:buAutoNum type="arabicParenR"/>
            </a:pPr>
            <a:r>
              <a:rPr lang="en-GB" sz="1900" dirty="0">
                <a:solidFill>
                  <a:srgbClr val="000000"/>
                </a:solidFill>
              </a:rPr>
              <a:t>Verify assertions</a:t>
            </a:r>
          </a:p>
          <a:p>
            <a:pPr marL="385763" indent="-385763">
              <a:buAutoNum type="arabicParenR"/>
            </a:pPr>
            <a:r>
              <a:rPr lang="en-GB" sz="1900" dirty="0">
                <a:solidFill>
                  <a:srgbClr val="000000"/>
                </a:solidFill>
              </a:rPr>
              <a:t>Comparison versus UK history and other countries</a:t>
            </a:r>
          </a:p>
          <a:p>
            <a:pPr marL="385763" indent="-385763">
              <a:buAutoNum type="arabicParenR"/>
            </a:pPr>
            <a:r>
              <a:rPr lang="en-GB" sz="1900" dirty="0">
                <a:solidFill>
                  <a:srgbClr val="000000"/>
                </a:solidFill>
              </a:rPr>
              <a:t>Emphasis on Scottish insights</a:t>
            </a:r>
          </a:p>
          <a:p>
            <a:pPr marL="385763" indent="-385763">
              <a:buAutoNum type="arabicParenR"/>
            </a:pPr>
            <a:r>
              <a:rPr lang="en-GB" sz="1900" dirty="0">
                <a:solidFill>
                  <a:srgbClr val="000000"/>
                </a:solidFill>
              </a:rPr>
              <a:t>Identify poorly performing sectors</a:t>
            </a:r>
          </a:p>
          <a:p>
            <a:pPr marL="385763" indent="-385763">
              <a:buAutoNum type="arabicParenR"/>
            </a:pPr>
            <a:r>
              <a:rPr lang="en-GB" sz="1900" dirty="0">
                <a:solidFill>
                  <a:srgbClr val="000000"/>
                </a:solidFill>
              </a:rPr>
              <a:t>Identify poorly performing regions</a:t>
            </a:r>
          </a:p>
          <a:p>
            <a:pPr marL="385763" indent="-385763">
              <a:buAutoNum type="arabicParenR"/>
            </a:pPr>
            <a:r>
              <a:rPr lang="en-GB" sz="1900" dirty="0">
                <a:solidFill>
                  <a:srgbClr val="000000"/>
                </a:solidFill>
              </a:rPr>
              <a:t>Identify biggest bang for buck</a:t>
            </a:r>
          </a:p>
          <a:p>
            <a:pPr marL="385763" indent="-385763">
              <a:buFont typeface="Arial" panose="020B0604020202020204" pitchFamily="34" charset="0"/>
              <a:buAutoNum type="arabicParenR"/>
            </a:pPr>
            <a:r>
              <a:rPr lang="en-GB" sz="1900" dirty="0">
                <a:solidFill>
                  <a:srgbClr val="000000"/>
                </a:solidFill>
              </a:rPr>
              <a:t>Create model to understand specifics of UK productivity</a:t>
            </a:r>
          </a:p>
          <a:p>
            <a:pPr marL="385763" indent="-385763">
              <a:buAutoNum type="arabicParenR"/>
            </a:pPr>
            <a:r>
              <a:rPr lang="en-GB" sz="1900" dirty="0">
                <a:solidFill>
                  <a:srgbClr val="000000"/>
                </a:solidFill>
              </a:rPr>
              <a:t>Identify most feasible area to focus on</a:t>
            </a:r>
          </a:p>
          <a:p>
            <a:pPr marL="385763" indent="-385763">
              <a:buAutoNum type="arabicParenR"/>
            </a:pPr>
            <a:r>
              <a:rPr lang="en-GB" sz="1900" dirty="0">
                <a:solidFill>
                  <a:srgbClr val="000000"/>
                </a:solidFill>
              </a:rPr>
              <a:t>Work with client on implementation</a:t>
            </a:r>
          </a:p>
          <a:p>
            <a:pPr marL="385763" indent="-385763">
              <a:buAutoNum type="arabicParenR"/>
            </a:pPr>
            <a:endParaRPr lang="en-GB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4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217573"/>
            <a:ext cx="9144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FF57C-02D4-F54E-A307-5B02D205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548" cy="1299411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466471"/>
            <a:ext cx="9141714" cy="4391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68257-2FBF-8B4B-A3C9-2645B0D79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3" y="3350153"/>
            <a:ext cx="3716020" cy="21924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19A86-9F3A-5A46-977C-835A2172C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153" y="2827419"/>
            <a:ext cx="3771900" cy="3227626"/>
          </a:xfrm>
        </p:spPr>
        <p:txBody>
          <a:bodyPr anchor="ctr">
            <a:norm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Very wide data</a:t>
            </a:r>
          </a:p>
          <a:p>
            <a:r>
              <a:rPr lang="en-GB" sz="1200">
                <a:solidFill>
                  <a:srgbClr val="000000"/>
                </a:solidFill>
              </a:rPr>
              <a:t>Spreadsheets with multiple tabs</a:t>
            </a:r>
          </a:p>
          <a:p>
            <a:r>
              <a:rPr lang="en-GB" sz="1200">
                <a:solidFill>
                  <a:srgbClr val="000000"/>
                </a:solidFill>
              </a:rPr>
              <a:t>High volume of data</a:t>
            </a:r>
          </a:p>
          <a:p>
            <a:r>
              <a:rPr lang="en-GB" sz="1200">
                <a:solidFill>
                  <a:srgbClr val="000000"/>
                </a:solidFill>
              </a:rPr>
              <a:t>Data from different sources</a:t>
            </a:r>
          </a:p>
          <a:p>
            <a:r>
              <a:rPr lang="en-GB" sz="1200">
                <a:solidFill>
                  <a:srgbClr val="000000"/>
                </a:solidFill>
              </a:rPr>
              <a:t>Different sector classifications</a:t>
            </a:r>
          </a:p>
          <a:p>
            <a:r>
              <a:rPr lang="en-GB" sz="1200">
                <a:solidFill>
                  <a:srgbClr val="000000"/>
                </a:solidFill>
              </a:rPr>
              <a:t>Different time periods</a:t>
            </a:r>
          </a:p>
          <a:p>
            <a:r>
              <a:rPr lang="en-GB" sz="1200">
                <a:solidFill>
                  <a:srgbClr val="000000"/>
                </a:solidFill>
              </a:rPr>
              <a:t>Different category splits</a:t>
            </a:r>
          </a:p>
          <a:p>
            <a:r>
              <a:rPr lang="en-GB" sz="1200">
                <a:solidFill>
                  <a:srgbClr val="000000"/>
                </a:solidFill>
              </a:rPr>
              <a:t>Different sides of same D10 – e.g. output per </a:t>
            </a:r>
          </a:p>
          <a:p>
            <a:r>
              <a:rPr lang="en-GB" sz="1200">
                <a:solidFill>
                  <a:srgbClr val="000000"/>
                </a:solidFill>
              </a:rPr>
              <a:t>Organisation</a:t>
            </a:r>
          </a:p>
          <a:p>
            <a:r>
              <a:rPr lang="en-GB" sz="1200">
                <a:solidFill>
                  <a:srgbClr val="000000"/>
                </a:solidFill>
              </a:rPr>
              <a:t>Focus</a:t>
            </a:r>
          </a:p>
          <a:p>
            <a:r>
              <a:rPr lang="en-GB" sz="1200">
                <a:solidFill>
                  <a:srgbClr val="000000"/>
                </a:solidFill>
              </a:rPr>
              <a:t>Keeping code DRY</a:t>
            </a:r>
          </a:p>
          <a:p>
            <a:endParaRPr lang="en-GB" sz="1200">
              <a:solidFill>
                <a:srgbClr val="000000"/>
              </a:solidFill>
            </a:endParaRPr>
          </a:p>
          <a:p>
            <a:endParaRPr lang="en-GB" sz="1200">
              <a:solidFill>
                <a:srgbClr val="000000"/>
              </a:solidFill>
            </a:endParaRPr>
          </a:p>
          <a:p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9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2C03E-3150-6E4C-B566-2A966653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data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DD54887-0BCC-5A42-AD79-6B61452B0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937" y="2125266"/>
            <a:ext cx="2291957" cy="3086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928606-89ED-6B4D-A828-A8DA80200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167" y="2049066"/>
            <a:ext cx="2438400" cy="243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BBCA9E-5B25-724D-9B88-3DFB04887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892" y="2045193"/>
            <a:ext cx="2200275" cy="2362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53AC1C-0506-6648-83FB-8884E49A1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6" y="2125266"/>
            <a:ext cx="2133600" cy="3086100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A6AB9E79-D8C1-B647-A7B1-C33892A09DA3}"/>
              </a:ext>
            </a:extLst>
          </p:cNvPr>
          <p:cNvSpPr/>
          <p:nvPr/>
        </p:nvSpPr>
        <p:spPr>
          <a:xfrm rot="20735616">
            <a:off x="43107" y="3622985"/>
            <a:ext cx="7301616" cy="476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dirty="0"/>
              <a:t>Bin</a:t>
            </a:r>
          </a:p>
        </p:txBody>
      </p:sp>
    </p:spTree>
    <p:extLst>
      <p:ext uri="{BB962C8B-B14F-4D97-AF65-F5344CB8AC3E}">
        <p14:creationId xmlns:p14="http://schemas.microsoft.com/office/powerpoint/2010/main" val="373160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013F-81AB-C449-A861-D9C308B0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 data folder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F3A80C-A4CC-D24E-94FE-EDBFFA7DB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88" y="3310532"/>
            <a:ext cx="2105025" cy="1095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A59B8-BDC7-FD4B-B82F-2118CD0FE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3" y="2507975"/>
            <a:ext cx="2105025" cy="2700491"/>
          </a:xfrm>
          <a:prstGeom prst="rect">
            <a:avLst/>
          </a:prstGeom>
        </p:spPr>
      </p:pic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15F16CBD-60FE-404C-9901-92F7B65410B5}"/>
              </a:ext>
            </a:extLst>
          </p:cNvPr>
          <p:cNvCxnSpPr>
            <a:cxnSpLocks/>
          </p:cNvCxnSpPr>
          <p:nvPr/>
        </p:nvCxnSpPr>
        <p:spPr>
          <a:xfrm>
            <a:off x="2852738" y="2343150"/>
            <a:ext cx="3001963" cy="1244935"/>
          </a:xfrm>
          <a:prstGeom prst="curvedConnector3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EE1799B-01A2-0E42-AA68-A8113B82C170}"/>
              </a:ext>
            </a:extLst>
          </p:cNvPr>
          <p:cNvCxnSpPr>
            <a:cxnSpLocks/>
          </p:cNvCxnSpPr>
          <p:nvPr/>
        </p:nvCxnSpPr>
        <p:spPr>
          <a:xfrm flipV="1">
            <a:off x="2852737" y="4125340"/>
            <a:ext cx="3001963" cy="1377000"/>
          </a:xfrm>
          <a:prstGeom prst="curvedConnector3">
            <a:avLst>
              <a:gd name="adj1" fmla="val 50000"/>
            </a:avLst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98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6179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179" y="0"/>
            <a:ext cx="596730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6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0613F4-826B-C04C-886D-7C458652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65" y="5073812"/>
            <a:ext cx="4748928" cy="11460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dirty="0">
                <a:solidFill>
                  <a:srgbClr val="000000"/>
                </a:solidFill>
              </a:rPr>
              <a:t>What’s your problem?</a:t>
            </a:r>
          </a:p>
        </p:txBody>
      </p:sp>
      <p:sp>
        <p:nvSpPr>
          <p:cNvPr id="26" name="Freeform: Shape 18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13" y="2"/>
            <a:ext cx="2849327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EB356-7254-344C-9850-38DF0E8CC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606" t="1409" r="342" b="-4702"/>
          <a:stretch/>
        </p:blipFill>
        <p:spPr>
          <a:xfrm>
            <a:off x="274576" y="829340"/>
            <a:ext cx="1968894" cy="1913860"/>
          </a:xfrm>
          <a:prstGeom prst="rect">
            <a:avLst/>
          </a:prstGeom>
        </p:spPr>
      </p:pic>
      <p:sp>
        <p:nvSpPr>
          <p:cNvPr id="21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1191" y="2057400"/>
            <a:ext cx="3232809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3218" y="0"/>
            <a:ext cx="253746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C0044B-E4D9-F349-A7D6-CBF49E8D3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2358" y="3595700"/>
            <a:ext cx="2791128" cy="1856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556FC4-709C-F744-A8D5-69D2140C8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524" y="425523"/>
            <a:ext cx="1903491" cy="18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3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448</Words>
  <Application>Microsoft Macintosh PowerPoint</Application>
  <PresentationFormat>On-screen Show (4:3)</PresentationFormat>
  <Paragraphs>95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The UK productivity problem Johnny Lau</vt:lpstr>
      <vt:lpstr>Definition</vt:lpstr>
      <vt:lpstr>Approach</vt:lpstr>
      <vt:lpstr>Client brief</vt:lpstr>
      <vt:lpstr>Analysis</vt:lpstr>
      <vt:lpstr>Challenges</vt:lpstr>
      <vt:lpstr>Additional data</vt:lpstr>
      <vt:lpstr>In the data folder</vt:lpstr>
      <vt:lpstr>What’s your problem?</vt:lpstr>
      <vt:lpstr>PowerPoint Presentation</vt:lpstr>
      <vt:lpstr>PowerPoint Presentation</vt:lpstr>
      <vt:lpstr>PowerPoint Presentation</vt:lpstr>
      <vt:lpstr>Professional, scientific and technical</vt:lpstr>
      <vt:lpstr>Professional, scientific and technical</vt:lpstr>
      <vt:lpstr>Professional and business services</vt:lpstr>
      <vt:lpstr>Financial and insurance activities</vt:lpstr>
      <vt:lpstr>Financial and insurance activities</vt:lpstr>
      <vt:lpstr>Financial and insurance activities</vt:lpstr>
      <vt:lpstr>Public admin, defence, education, human health and social work</vt:lpstr>
      <vt:lpstr>Public Admin and Defence</vt:lpstr>
      <vt:lpstr>Public admin and defence</vt:lpstr>
      <vt:lpstr>Health and education</vt:lpstr>
      <vt:lpstr>Health and education</vt:lpstr>
      <vt:lpstr>Caveats to the analysis</vt:lpstr>
      <vt:lpstr>Review versus EU28</vt:lpstr>
      <vt:lpstr>Review for Scotland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UK productivity problem Johnny Lau</dc:title>
  <dc:creator>Lex, Elisabeth</dc:creator>
  <cp:lastModifiedBy>Lex, Elli</cp:lastModifiedBy>
  <cp:revision>2</cp:revision>
  <dcterms:created xsi:type="dcterms:W3CDTF">2020-05-28T12:53:50Z</dcterms:created>
  <dcterms:modified xsi:type="dcterms:W3CDTF">2020-10-10T21:41:25Z</dcterms:modified>
</cp:coreProperties>
</file>